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1"/>
  </p:sldMasterIdLst>
  <p:sldIdLst>
    <p:sldId id="256" r:id="rId2"/>
    <p:sldId id="257" r:id="rId3"/>
    <p:sldId id="263" r:id="rId4"/>
    <p:sldId id="258" r:id="rId5"/>
    <p:sldId id="259" r:id="rId6"/>
    <p:sldId id="266" r:id="rId7"/>
    <p:sldId id="267" r:id="rId8"/>
    <p:sldId id="268" r:id="rId9"/>
    <p:sldId id="269" r:id="rId10"/>
    <p:sldId id="282" r:id="rId11"/>
    <p:sldId id="270" r:id="rId12"/>
    <p:sldId id="272" r:id="rId13"/>
    <p:sldId id="275" r:id="rId14"/>
    <p:sldId id="277" r:id="rId15"/>
    <p:sldId id="278" r:id="rId16"/>
    <p:sldId id="279" r:id="rId17"/>
    <p:sldId id="284" r:id="rId18"/>
    <p:sldId id="285" r:id="rId19"/>
    <p:sldId id="264" r:id="rId20"/>
    <p:sldId id="262" r:id="rId21"/>
    <p:sldId id="283" r:id="rId22"/>
    <p:sldId id="273" r:id="rId23"/>
    <p:sldId id="27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D2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9144" y="4882896"/>
            <a:ext cx="4050792" cy="1197864"/>
          </a:xfrm>
          <a:noFill/>
        </p:spPr>
        <p:txBody>
          <a:bodyPr wrap="square" rtlCol="0">
            <a:spAutoFit/>
          </a:bodyPr>
          <a:lstStyle>
            <a:lvl1pPr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14485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smtClean="0"/>
              <a:t>6/17/2020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389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smtClean="0"/>
              <a:t>6/17/2020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523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smtClean="0"/>
              <a:t>6/17/2020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212055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smtClean="0"/>
              <a:t>6/17/2020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9961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smtClean="0"/>
              <a:t>6/17/2020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9025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smtClean="0"/>
              <a:t>6/17/2020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194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20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59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846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108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smtClean="0"/>
              <a:t>6/17/2020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2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smtClean="0"/>
              <a:t>6/17/2020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998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smtClean="0"/>
              <a:t>6/17/2020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640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smtClean="0"/>
              <a:t>6/17/2020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364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smtClean="0"/>
              <a:t>6/17/2020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770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smtClean="0"/>
              <a:t>6/17/2020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3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083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>
              <a:lumMod val="60000"/>
              <a:lumOff val="4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hyperlink" Target="https://youtu.be/9b5NN8XYit4" TargetMode="Externa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oral--/android-gif-drawable" TargetMode="External"/><Relationship Id="rId2" Type="http://schemas.openxmlformats.org/officeDocument/2006/relationships/hyperlink" Target="https://developer.android.com/studio/releases/platforms?hl=ja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hyperlink" Target="https://github.com/Yukimi27043816/AndroidClassProjec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youtu.be/9b5NN8XYit4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FB5E70-FDC1-496F-991C-2AA835102A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21420000">
            <a:off x="891201" y="550896"/>
            <a:ext cx="9755187" cy="2766528"/>
          </a:xfrm>
        </p:spPr>
        <p:txBody>
          <a:bodyPr/>
          <a:lstStyle/>
          <a:p>
            <a:r>
              <a:rPr lang="en-US" altLang="zh-TW" dirty="0"/>
              <a:t>No.10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469F8C0-A1D3-44D9-97D4-4EB92423F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21420000">
            <a:off x="1008834" y="3392774"/>
            <a:ext cx="9755187" cy="1535215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第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16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組：洪鈺凱、黃湘庭、曹靖婕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指導老師：馬尚彬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61831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8D1E0C-AC8D-4DAE-A42E-6D743C23F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DFKai-SB" panose="03000509000000000000" pitchFamily="65" charset="-120"/>
                <a:ea typeface="DFKai-SB" panose="03000509000000000000" pitchFamily="65" charset="-120"/>
              </a:rPr>
              <a:t>呈現影片</a:t>
            </a:r>
          </a:p>
        </p:txBody>
      </p:sp>
      <p:pic>
        <p:nvPicPr>
          <p:cNvPr id="4" name="Record_2020-06-16-08-44-55">
            <a:hlinkClick r:id="" action="ppaction://media"/>
            <a:extLst>
              <a:ext uri="{FF2B5EF4-FFF2-40B4-BE49-F238E27FC236}">
                <a16:creationId xmlns:a16="http://schemas.microsoft.com/office/drawing/2014/main" id="{2641069D-B215-4481-B790-002F8E5372A5}"/>
              </a:ext>
            </a:extLst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12210" y="595371"/>
            <a:ext cx="2833630" cy="5667258"/>
          </a:xfrm>
        </p:spPr>
      </p:pic>
      <p:pic>
        <p:nvPicPr>
          <p:cNvPr id="8" name="圖片 7">
            <a:hlinkClick r:id="rId5"/>
            <a:extLst>
              <a:ext uri="{FF2B5EF4-FFF2-40B4-BE49-F238E27FC236}">
                <a16:creationId xmlns:a16="http://schemas.microsoft.com/office/drawing/2014/main" id="{BBDAA404-DFED-4193-BDE0-8504588BEF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9103" y="650333"/>
            <a:ext cx="1222898" cy="122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6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6C9FEF2-571A-41A4-8458-15ECC27E91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>
            <a:extLst>
              <a:ext uri="{FF2B5EF4-FFF2-40B4-BE49-F238E27FC236}">
                <a16:creationId xmlns:a16="http://schemas.microsoft.com/office/drawing/2014/main" id="{32218886-CF96-4B72-B065-A5D51EE39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B3045C5E-93FA-407D-BEA7-12245A36F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3F0B046C-B5DA-47B6-8BB1-4722F42915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5EE9E735-E260-432D-810C-BC6BEF5B1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0" name="5-Point Star 24">
            <a:extLst>
              <a:ext uri="{FF2B5EF4-FFF2-40B4-BE49-F238E27FC236}">
                <a16:creationId xmlns:a16="http://schemas.microsoft.com/office/drawing/2014/main" id="{C35962A4-FCC1-47E8-9B3F-3C2739C0D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27AEDD1-FD88-48D7-8260-0AA34DE0C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1E89F29-ADA4-40A8-80E1-48D600174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0"/>
            <a:ext cx="4632997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C32AA8F8-450D-41DC-AE38-266ADD53A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93205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29C6C82-803C-439F-9DA0-C59A8B377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63" y="1304458"/>
            <a:ext cx="3326650" cy="29017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altLang="zh-TW" sz="6600"/>
              <a:t>UML Class Diagram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B048815-C663-4C51-84E9-5C6EFDF17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48871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F090243-7F93-456B-85D9-0D4D10696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537" y="5752622"/>
            <a:ext cx="4250216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84F3463-36D2-44CA-9A64-98004ECD80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1883" y="450792"/>
            <a:ext cx="6636823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FDA077C-845D-48F9-9C0F-E526F07CB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320" y="469443"/>
            <a:ext cx="7203948" cy="591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95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6C9FEF2-571A-41A4-8458-15ECC27E91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1" name="Freeform 11">
            <a:extLst>
              <a:ext uri="{FF2B5EF4-FFF2-40B4-BE49-F238E27FC236}">
                <a16:creationId xmlns:a16="http://schemas.microsoft.com/office/drawing/2014/main" id="{32218886-CF96-4B72-B065-A5D51EE39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B3045C5E-93FA-407D-BEA7-12245A36F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3F0B046C-B5DA-47B6-8BB1-4722F42915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5EE9E735-E260-432D-810C-BC6BEF5B1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9" name="5-Point Star 24">
            <a:extLst>
              <a:ext uri="{FF2B5EF4-FFF2-40B4-BE49-F238E27FC236}">
                <a16:creationId xmlns:a16="http://schemas.microsoft.com/office/drawing/2014/main" id="{C35962A4-FCC1-47E8-9B3F-3C2739C0D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27AEDD1-FD88-48D7-8260-0AA34DE0C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1E89F29-ADA4-40A8-80E1-48D600174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0"/>
            <a:ext cx="4632997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C32AA8F8-450D-41DC-AE38-266ADD53A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93205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DE20BB6-8148-4D83-B22E-DB4DED220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63" y="1304458"/>
            <a:ext cx="3326650" cy="29017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altLang="zh-TW" sz="6600"/>
              <a:t>UML Activity Diagram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B048815-C663-4C51-84E9-5C6EFDF17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48871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F090243-7F93-456B-85D9-0D4D10696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537" y="5752622"/>
            <a:ext cx="4250216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84F3463-36D2-44CA-9A64-98004ECD80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1883" y="450792"/>
            <a:ext cx="6636823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63001C04-1E6E-42D0-AA9F-D6BB56F0AA7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5334062" y="1448878"/>
            <a:ext cx="6152464" cy="3678886"/>
          </a:xfrm>
        </p:spPr>
      </p:pic>
    </p:spTree>
    <p:extLst>
      <p:ext uri="{BB962C8B-B14F-4D97-AF65-F5344CB8AC3E}">
        <p14:creationId xmlns:p14="http://schemas.microsoft.com/office/powerpoint/2010/main" val="489948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E61E45-7AD7-4A26-A98A-46A1B844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a typeface="標楷體" panose="03000509000000000000" pitchFamily="65" charset="-120"/>
              </a:rPr>
              <a:t>所引用之</a:t>
            </a:r>
            <a:r>
              <a:rPr lang="en-US" altLang="zh-TW" dirty="0"/>
              <a:t>open source library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3C01BE-6DA7-429D-AF99-B4A2DC7C346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63397"/>
            <a:ext cx="10394707" cy="2681324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TW" sz="2600" b="1" dirty="0">
                <a:latin typeface="Calibri" panose="020F0502020204030204" pitchFamily="34" charset="0"/>
                <a:cs typeface="Calibri" panose="020F0502020204030204" pitchFamily="34" charset="0"/>
              </a:rPr>
              <a:t>Android SDK (API 29 for Android 10 / Android Q)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cap="none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https://developer.android.com/studio/releases/platforms?hl=ja</a:t>
            </a:r>
            <a:endParaRPr lang="en-US" altLang="zh-TW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TW" sz="2600" b="1" dirty="0">
                <a:latin typeface="Calibri" panose="020F0502020204030204" pitchFamily="34" charset="0"/>
                <a:cs typeface="Calibri" panose="020F0502020204030204" pitchFamily="34" charset="0"/>
              </a:rPr>
              <a:t>android-gif-drawable</a:t>
            </a:r>
            <a:r>
              <a:rPr lang="zh-TW" altLang="en-US" sz="2600" b="1" dirty="0">
                <a:latin typeface="Calibri" panose="020F0502020204030204" pitchFamily="34" charset="0"/>
                <a:cs typeface="Calibri" panose="020F0502020204030204" pitchFamily="34" charset="0"/>
              </a:rPr>
              <a:t>：</a:t>
            </a:r>
            <a:endParaRPr lang="en-US" altLang="zh-TW" sz="2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30400" indent="-23040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cap="none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https://github.com/koral--/android-gif-drawable</a:t>
            </a:r>
            <a:endParaRPr lang="en-US" altLang="zh-TW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302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E61E45-7AD7-4A26-A98A-46A1B844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上課未教過之套件</a:t>
            </a:r>
            <a:r>
              <a:rPr lang="en-US" altLang="zh-TW" sz="4900" dirty="0">
                <a:ea typeface="標楷體" panose="03000509000000000000" pitchFamily="65" charset="-120"/>
              </a:rPr>
              <a:t>(</a:t>
            </a:r>
            <a:r>
              <a:rPr lang="zh-TW" altLang="en-US" sz="4900" dirty="0">
                <a:ea typeface="標楷體" panose="03000509000000000000" pitchFamily="65" charset="-120"/>
              </a:rPr>
              <a:t>直接</a:t>
            </a:r>
            <a:r>
              <a:rPr lang="en-US" altLang="zh-TW" sz="4900" dirty="0">
                <a:ea typeface="標楷體" panose="03000509000000000000" pitchFamily="65" charset="-120"/>
              </a:rPr>
              <a:t>import)</a:t>
            </a:r>
            <a:endParaRPr lang="zh-TW" altLang="en-US" sz="4900" dirty="0">
              <a:ea typeface="標楷體" panose="03000509000000000000" pitchFamily="65" charset="-120"/>
            </a:endParaRP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A10CA2E-FDD8-49A0-9BDA-86CDF654A15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55FDD25-9C21-4D69-A5D5-46B107886C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32" t="15556" r="10001" b="38074"/>
          <a:stretch/>
        </p:blipFill>
        <p:spPr>
          <a:xfrm>
            <a:off x="685800" y="2019631"/>
            <a:ext cx="4835133" cy="348708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0266F2C-63FC-4113-ACCF-8320DD2DD5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17" t="35612" r="19216" b="23851"/>
          <a:stretch/>
        </p:blipFill>
        <p:spPr>
          <a:xfrm>
            <a:off x="5520932" y="2042376"/>
            <a:ext cx="5461577" cy="346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326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E61E45-7AD7-4A26-A98A-46A1B844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上課未教過之套件</a:t>
            </a:r>
            <a:r>
              <a:rPr lang="en-US" altLang="zh-TW" sz="4000" dirty="0">
                <a:ea typeface="標楷體" panose="03000509000000000000" pitchFamily="65" charset="-120"/>
              </a:rPr>
              <a:t>(</a:t>
            </a:r>
            <a:r>
              <a:rPr lang="zh-TW" altLang="en-US" sz="4000" dirty="0">
                <a:ea typeface="標楷體" panose="03000509000000000000" pitchFamily="65" charset="-120"/>
              </a:rPr>
              <a:t>使用</a:t>
            </a:r>
            <a:r>
              <a:rPr lang="en-US" altLang="zh-TW" sz="4000" dirty="0">
                <a:ea typeface="標楷體" panose="03000509000000000000" pitchFamily="65" charset="-120"/>
              </a:rPr>
              <a:t>lambda</a:t>
            </a:r>
            <a:r>
              <a:rPr lang="zh-TW" altLang="en-US" sz="4000" dirty="0">
                <a:ea typeface="標楷體" panose="03000509000000000000" pitchFamily="65" charset="-120"/>
              </a:rPr>
              <a:t>而省略</a:t>
            </a:r>
            <a:r>
              <a:rPr lang="en-US" altLang="zh-TW" sz="4000" dirty="0">
                <a:ea typeface="標楷體" panose="03000509000000000000" pitchFamily="65" charset="-120"/>
              </a:rPr>
              <a:t>)</a:t>
            </a:r>
            <a:endParaRPr lang="zh-TW" altLang="en-US" sz="4000" dirty="0">
              <a:ea typeface="標楷體" panose="03000509000000000000" pitchFamily="65" charset="-120"/>
            </a:endParaRPr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71378E43-D5D5-49C6-B238-5974E8BFE61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63397"/>
            <a:ext cx="10394707" cy="2681324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cap="none" dirty="0" err="1">
                <a:latin typeface="Calibri" panose="020F0502020204030204" pitchFamily="34" charset="0"/>
                <a:cs typeface="Calibri" panose="020F0502020204030204" pitchFamily="34" charset="0"/>
              </a:rPr>
              <a:t>android.view.View.OnClickListener</a:t>
            </a:r>
            <a:endParaRPr lang="en-US" altLang="zh-TW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cap="none" dirty="0" err="1">
                <a:latin typeface="Calibri" panose="020F0502020204030204" pitchFamily="34" charset="0"/>
                <a:cs typeface="Calibri" panose="020F0502020204030204" pitchFamily="34" charset="0"/>
              </a:rPr>
              <a:t>android.widget.CompoundButton.OnCheckedChangeListener</a:t>
            </a:r>
            <a:endParaRPr lang="en-US" altLang="zh-TW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476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A6FF3D22-4D62-4673-B6EE-6D672FA25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ea typeface="標楷體" panose="03000509000000000000" pitchFamily="65" charset="-120"/>
              </a:rPr>
              <a:t>其他</a:t>
            </a:r>
            <a:r>
              <a:rPr lang="en-US" altLang="zh-TW" cap="none" dirty="0">
                <a:ea typeface="標楷體" panose="03000509000000000000" pitchFamily="65" charset="-120"/>
              </a:rPr>
              <a:t>Android</a:t>
            </a:r>
            <a:r>
              <a:rPr lang="zh-TW" altLang="en-US" dirty="0">
                <a:ea typeface="標楷體" panose="03000509000000000000" pitchFamily="65" charset="-120"/>
              </a:rPr>
              <a:t>套件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D42E212-A43A-4E35-944C-AA615E2C44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33" t="25334" r="5625" b="44444"/>
          <a:stretch/>
        </p:blipFill>
        <p:spPr>
          <a:xfrm>
            <a:off x="685801" y="1993719"/>
            <a:ext cx="9977120" cy="302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210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90704D-5724-462C-89EF-7DBD99627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問題</a:t>
            </a:r>
            <a:r>
              <a:rPr lang="en-US" altLang="zh-TW" dirty="0"/>
              <a:t>&amp;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討論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747189-14A2-4823-91D8-ABE1FD3768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4680" y="2195476"/>
            <a:ext cx="10764520" cy="3311189"/>
          </a:xfrm>
        </p:spPr>
        <p:txBody>
          <a:bodyPr>
            <a:noAutofit/>
          </a:bodyPr>
          <a:lstStyle/>
          <a:p>
            <a:r>
              <a:rPr lang="zh-TW" altLang="en-US" sz="26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問題一：模擬器不能</a:t>
            </a:r>
            <a:r>
              <a:rPr lang="en-US" altLang="zh-TW" sz="26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DEBUG</a:t>
            </a:r>
          </a:p>
          <a:p>
            <a:pPr marL="0" indent="0">
              <a:buNone/>
            </a:pPr>
            <a:r>
              <a:rPr lang="zh-TW" altLang="en-US" sz="26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                    →沒有細部規劃的</a:t>
            </a:r>
            <a:r>
              <a:rPr lang="en-US" altLang="zh-TW" sz="26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LAYOUT</a:t>
            </a:r>
            <a:r>
              <a:rPr lang="zh-TW" altLang="en-US" sz="26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和繼承關係造成冗餘的變數及物件，</a:t>
            </a:r>
            <a:endParaRPr lang="en-US" altLang="zh-TW" sz="2600" dirty="0"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zh-TW" altLang="en-US" sz="26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                        使模擬器負荷過大</a:t>
            </a:r>
            <a:endParaRPr lang="en-US" altLang="zh-TW" sz="2600" dirty="0"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  <a:p>
            <a:r>
              <a:rPr lang="zh-TW" altLang="en-US" sz="26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問題二：有時玩一半會閃退 </a:t>
            </a:r>
            <a:endParaRPr lang="en-US" altLang="zh-TW" sz="2600" dirty="0"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zh-TW" altLang="en-US" sz="26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                    → 同問題一，且沒有好好利用多型的特性導致記憶體負擔過大</a:t>
            </a:r>
            <a:endParaRPr lang="en-US" altLang="zh-TW" sz="2600" dirty="0"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  <a:p>
            <a:endParaRPr lang="zh-TW" altLang="en-US" sz="2600" dirty="0"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797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90704D-5724-462C-89EF-7DBD99627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問題</a:t>
            </a:r>
            <a:r>
              <a:rPr lang="en-US" altLang="zh-TW" dirty="0"/>
              <a:t>&amp;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討論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747189-14A2-4823-91D8-ABE1FD3768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09396"/>
            <a:ext cx="10394707" cy="3311189"/>
          </a:xfrm>
        </p:spPr>
        <p:txBody>
          <a:bodyPr>
            <a:normAutofit/>
          </a:bodyPr>
          <a:lstStyle/>
          <a:p>
            <a:r>
              <a:rPr lang="zh-TW" altLang="en-US" sz="26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問題三：一開始的</a:t>
            </a:r>
            <a:r>
              <a:rPr lang="en-US" altLang="zh-TW" sz="26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gif</a:t>
            </a:r>
            <a:r>
              <a:rPr lang="zh-TW" altLang="en-US" sz="26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圖片不會動</a:t>
            </a:r>
            <a:endParaRPr lang="en-US" altLang="zh-TW" sz="2600" dirty="0"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zh-TW" altLang="en-US" sz="26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                   → </a:t>
            </a:r>
            <a:r>
              <a:rPr lang="en-US" altLang="zh-TW" sz="26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Android</a:t>
            </a:r>
            <a:r>
              <a:rPr lang="zh-TW" altLang="en-US" sz="26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自己的</a:t>
            </a:r>
            <a:r>
              <a:rPr lang="en-US" altLang="zh-TW" sz="2600" dirty="0" err="1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ImageView</a:t>
            </a:r>
            <a:r>
              <a:rPr lang="zh-TW" altLang="en-US" sz="26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或者</a:t>
            </a:r>
            <a:r>
              <a:rPr lang="en-US" altLang="zh-TW" sz="26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View</a:t>
            </a:r>
            <a:r>
              <a:rPr lang="zh-TW" altLang="en-US" sz="26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不能直接載入執行</a:t>
            </a:r>
            <a:r>
              <a:rPr lang="en-US" altLang="zh-TW" sz="26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Gif</a:t>
            </a:r>
          </a:p>
          <a:p>
            <a:pPr marL="0" indent="0">
              <a:buNone/>
            </a:pPr>
            <a:r>
              <a:rPr lang="en-US" altLang="zh-TW" sz="26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                       </a:t>
            </a:r>
            <a:r>
              <a:rPr lang="zh-TW" altLang="en-US" sz="26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圖片，必須使用</a:t>
            </a:r>
            <a:r>
              <a:rPr lang="en-US" altLang="zh-TW" sz="2600" dirty="0" err="1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GifDrawable</a:t>
            </a:r>
            <a:r>
              <a:rPr lang="zh-TW" altLang="en-US" sz="26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工具</a:t>
            </a:r>
            <a:endParaRPr lang="en-US" altLang="zh-TW" sz="2600" dirty="0"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  <a:p>
            <a:r>
              <a:rPr lang="zh-TW" altLang="en-US" sz="26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問題四：某些裝置上的第三關的按鍵有延遲的情形</a:t>
            </a:r>
            <a:endParaRPr lang="en-US" altLang="zh-TW" sz="2600" dirty="0"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  <a:p>
            <a:pPr marL="457200" lvl="1" indent="0">
              <a:buNone/>
            </a:pPr>
            <a:r>
              <a:rPr lang="zh-TW" altLang="en-US" sz="24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              → 目前尚未找出原因</a:t>
            </a:r>
          </a:p>
        </p:txBody>
      </p:sp>
    </p:spTree>
    <p:extLst>
      <p:ext uri="{BB962C8B-B14F-4D97-AF65-F5344CB8AC3E}">
        <p14:creationId xmlns:p14="http://schemas.microsoft.com/office/powerpoint/2010/main" val="3914265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547DEF-AE91-4FFB-B395-856BE8415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未來展望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3D063C-5714-4BF7-8367-F1CE683CBB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575716"/>
            <a:ext cx="10394707" cy="3311189"/>
          </a:xfrm>
        </p:spPr>
        <p:txBody>
          <a:bodyPr>
            <a:normAutofit/>
          </a:bodyPr>
          <a:lstStyle/>
          <a:p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加上更多動畫效果 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 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增加玩家的</a:t>
            </a:r>
            <a:r>
              <a:rPr lang="zh-TW" altLang="en-US" sz="2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視</a:t>
            </a:r>
            <a:r>
              <a:rPr lang="zh-TW" altLang="en-US" sz="2600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覺</a:t>
            </a:r>
            <a:r>
              <a:rPr lang="zh-TW" altLang="en-US" sz="2600" dirty="0">
                <a:solidFill>
                  <a:srgbClr val="92D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感</a:t>
            </a:r>
            <a:r>
              <a:rPr lang="zh-TW" altLang="en-US" sz="2600" dirty="0">
                <a:solidFill>
                  <a:schemeClr val="accent1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受</a:t>
            </a:r>
            <a:endParaRPr lang="en-US" altLang="zh-TW" sz="2600" dirty="0">
              <a:solidFill>
                <a:schemeClr val="accent1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加上更多音效 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 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讓玩家</a:t>
            </a:r>
            <a:r>
              <a:rPr lang="zh-TW" altLang="en-US" sz="2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身</a:t>
            </a:r>
            <a:r>
              <a:rPr lang="zh-TW" altLang="en-US" sz="2600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歷</a:t>
            </a:r>
            <a:r>
              <a:rPr lang="zh-TW" altLang="en-US" sz="2600" dirty="0">
                <a:solidFill>
                  <a:srgbClr val="92D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其</a:t>
            </a:r>
            <a:r>
              <a:rPr lang="zh-TW" altLang="en-US" sz="2600" dirty="0">
                <a:solidFill>
                  <a:schemeClr val="accent1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境</a:t>
            </a:r>
            <a:endParaRPr lang="en-US" altLang="zh-TW" sz="2600" dirty="0">
              <a:solidFill>
                <a:schemeClr val="accent1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關卡更豐富  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 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讓玩家</a:t>
            </a:r>
            <a:r>
              <a:rPr lang="zh-TW" altLang="en-US" sz="2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欲</a:t>
            </a:r>
            <a:r>
              <a:rPr lang="zh-TW" altLang="en-US" sz="2600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罷</a:t>
            </a:r>
            <a:r>
              <a:rPr lang="zh-TW" altLang="en-US" sz="2600" dirty="0">
                <a:solidFill>
                  <a:srgbClr val="92D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不</a:t>
            </a:r>
            <a:r>
              <a:rPr lang="zh-TW" altLang="en-US" sz="2600" dirty="0">
                <a:solidFill>
                  <a:schemeClr val="accent1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能</a:t>
            </a:r>
            <a:endParaRPr lang="en-US" altLang="zh-TW" sz="2600" dirty="0">
              <a:solidFill>
                <a:schemeClr val="accent1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組員身體好一點  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 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做專案時</a:t>
            </a:r>
            <a:r>
              <a:rPr lang="zh-TW" altLang="en-US" sz="2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更</a:t>
            </a:r>
            <a:r>
              <a:rPr lang="zh-TW" altLang="en-US" sz="2600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順</a:t>
            </a:r>
            <a:r>
              <a:rPr lang="zh-TW" altLang="en-US" sz="2600" dirty="0">
                <a:solidFill>
                  <a:srgbClr val="92D05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利</a:t>
            </a:r>
            <a:r>
              <a:rPr lang="zh-TW" altLang="en-US" sz="2600" dirty="0">
                <a:solidFill>
                  <a:schemeClr val="accent1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！</a:t>
            </a:r>
            <a:endParaRPr lang="zh-TW" altLang="en-US" sz="2600" dirty="0">
              <a:solidFill>
                <a:schemeClr val="accent1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65570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A2BAC4-F3E6-4461-B2C9-3C0CA7032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系統概述與特色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86D3B0-96EC-4F39-89E8-FD971D30DE5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931316"/>
            <a:ext cx="10236200" cy="3311189"/>
          </a:xfrm>
        </p:spPr>
        <p:txBody>
          <a:bodyPr>
            <a:normAutofit/>
          </a:bodyPr>
          <a:lstStyle/>
          <a:p>
            <a:pPr algn="just"/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這是一款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【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連連看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四則運算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】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的單機手遊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共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5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關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以太空為遊戲主題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結合大腦與視力的協調 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---</a:t>
            </a:r>
            <a:r>
              <a:rPr lang="en-US" altLang="zh-TW" sz="2600" dirty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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防止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癡呆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endParaRPr lang="zh-TW" altLang="en-US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90974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34E670-3665-426A-91C0-75FB0FA5D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工作時程與分配</a:t>
            </a:r>
            <a:endParaRPr lang="zh-TW" altLang="en-US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1887B95-A9DD-47E2-9CD1-A575234BCC2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124548" y="1506676"/>
            <a:ext cx="7519387" cy="4851955"/>
          </a:xfrm>
        </p:spPr>
      </p:pic>
    </p:spTree>
    <p:extLst>
      <p:ext uri="{BB962C8B-B14F-4D97-AF65-F5344CB8AC3E}">
        <p14:creationId xmlns:p14="http://schemas.microsoft.com/office/powerpoint/2010/main" val="1392697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D834B9-0EB6-4FA5-9BBD-1ADF036B3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外部連結</a:t>
            </a:r>
          </a:p>
        </p:txBody>
      </p:sp>
      <p:pic>
        <p:nvPicPr>
          <p:cNvPr id="5" name="圖片 4">
            <a:hlinkClick r:id="rId2"/>
            <a:extLst>
              <a:ext uri="{FF2B5EF4-FFF2-40B4-BE49-F238E27FC236}">
                <a16:creationId xmlns:a16="http://schemas.microsoft.com/office/drawing/2014/main" id="{D9B538DD-9A0C-478A-BBFC-BB8D1CDAC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242" y="2282434"/>
            <a:ext cx="4178307" cy="2310521"/>
          </a:xfrm>
          <a:prstGeom prst="rect">
            <a:avLst/>
          </a:prstGeom>
        </p:spPr>
      </p:pic>
      <p:pic>
        <p:nvPicPr>
          <p:cNvPr id="7" name="圖片 6">
            <a:hlinkClick r:id="rId4"/>
            <a:extLst>
              <a:ext uri="{FF2B5EF4-FFF2-40B4-BE49-F238E27FC236}">
                <a16:creationId xmlns:a16="http://schemas.microsoft.com/office/drawing/2014/main" id="{DC61A3EF-4CBC-4F1F-A83F-579B14761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9723" y="2248688"/>
            <a:ext cx="3796825" cy="213333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3913DC5-2220-4EB4-A286-73D0856039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7576" y="4382021"/>
            <a:ext cx="3481118" cy="48772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D3E4BFF-A90E-4B6D-8849-9B45F4C434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7103" y="4382021"/>
            <a:ext cx="6352583" cy="48772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344C4581-638A-493F-82B5-41827C587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2549" y="5348026"/>
            <a:ext cx="1572904" cy="32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97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F34DB7-4B78-4257-AF73-321683168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4627880"/>
          </a:xfrm>
        </p:spPr>
        <p:txBody>
          <a:bodyPr/>
          <a:lstStyle/>
          <a:p>
            <a:pPr algn="ctr"/>
            <a:r>
              <a:rPr lang="en-US" altLang="zh-TW" dirty="0"/>
              <a:t>end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79408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F34DB7-4B78-4257-AF73-321683168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4627880"/>
          </a:xfrm>
        </p:spPr>
        <p:txBody>
          <a:bodyPr/>
          <a:lstStyle/>
          <a:p>
            <a:pPr algn="ctr"/>
            <a:r>
              <a:rPr lang="en-US" altLang="zh-TW" dirty="0"/>
              <a:t>Thank you!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9446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2C2C7B-6B3F-46DF-9481-5E73A588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靈感來源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BCD8DB-7E88-4E80-B807-57D11E27898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1656996"/>
            <a:ext cx="10394707" cy="331118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zh-TW" altLang="en-US" sz="2600" dirty="0">
                <a:latin typeface="+mj-lt"/>
                <a:ea typeface="標楷體" panose="03000509000000000000" pitchFamily="65" charset="-120"/>
              </a:rPr>
              <a:t>從以前小時候玩電腦版的連連看，到長大後玩手機板的</a:t>
            </a:r>
            <a:r>
              <a:rPr lang="en-US" altLang="zh-TW" sz="2600" dirty="0">
                <a:latin typeface="+mj-lt"/>
                <a:ea typeface="標楷體" panose="03000509000000000000" pitchFamily="65" charset="-120"/>
              </a:rPr>
              <a:t>Candy crush</a:t>
            </a:r>
            <a:r>
              <a:rPr lang="zh-TW" altLang="en-US" sz="2600" dirty="0">
                <a:latin typeface="+mj-lt"/>
                <a:ea typeface="標楷體" panose="03000509000000000000" pitchFamily="65" charset="-120"/>
              </a:rPr>
              <a:t>、</a:t>
            </a:r>
            <a:r>
              <a:rPr lang="en-US" altLang="zh-TW" sz="2600" dirty="0">
                <a:latin typeface="+mj-lt"/>
                <a:ea typeface="標楷體" panose="03000509000000000000" pitchFamily="65" charset="-120"/>
              </a:rPr>
              <a:t>2048</a:t>
            </a:r>
            <a:r>
              <a:rPr lang="zh-TW" altLang="en-US" sz="2600" dirty="0">
                <a:latin typeface="+mj-lt"/>
                <a:ea typeface="標楷體" panose="03000509000000000000" pitchFamily="65" charset="-120"/>
              </a:rPr>
              <a:t>等等，這些遊戲帶給我們很多生活上的樂趣，因此我們這一次也想親手做一個可以動腦的</a:t>
            </a:r>
            <a:r>
              <a:rPr lang="zh-TW" altLang="en-US" sz="2600" strike="sngStrike" dirty="0">
                <a:latin typeface="+mj-lt"/>
                <a:ea typeface="標楷體" panose="03000509000000000000" pitchFamily="65" charset="-120"/>
              </a:rPr>
              <a:t>糞</a:t>
            </a:r>
            <a:r>
              <a:rPr lang="en-US" altLang="zh-TW" sz="2600" strike="sngStrike" dirty="0">
                <a:latin typeface="+mj-lt"/>
                <a:ea typeface="標楷體" panose="03000509000000000000" pitchFamily="65" charset="-120"/>
              </a:rPr>
              <a:t>game</a:t>
            </a:r>
            <a:r>
              <a:rPr lang="zh-TW" altLang="en-US" sz="2600" dirty="0">
                <a:latin typeface="+mj-lt"/>
                <a:ea typeface="標楷體" panose="03000509000000000000" pitchFamily="65" charset="-120"/>
              </a:rPr>
              <a:t>遊戲。</a:t>
            </a:r>
          </a:p>
        </p:txBody>
      </p:sp>
    </p:spTree>
    <p:extLst>
      <p:ext uri="{BB962C8B-B14F-4D97-AF65-F5344CB8AC3E}">
        <p14:creationId xmlns:p14="http://schemas.microsoft.com/office/powerpoint/2010/main" val="648880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C7A72C-EC64-4709-B27E-E420AECC0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可提供之功能</a:t>
            </a:r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3CA174E6-9789-4422-AB1D-962DEB8F5832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240696458"/>
              </p:ext>
            </p:extLst>
          </p:nvPr>
        </p:nvGraphicFramePr>
        <p:xfrm>
          <a:off x="685801" y="1837765"/>
          <a:ext cx="10394950" cy="438912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0394950">
                  <a:extLst>
                    <a:ext uri="{9D8B030D-6E8A-4147-A177-3AD203B41FA5}">
                      <a16:colId xmlns:a16="http://schemas.microsoft.com/office/drawing/2014/main" val="1278124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600" b="0" dirty="0"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dobe Gurmukhi" panose="01010101010101010101" pitchFamily="50" charset="0"/>
                        </a:rPr>
                        <a:t>1. </a:t>
                      </a:r>
                      <a:r>
                        <a:rPr lang="zh-TW" altLang="en-US" sz="2600" b="0" strike="sngStrike" dirty="0"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dobe Gurmukhi" panose="01010101010101010101" pitchFamily="50" charset="0"/>
                        </a:rPr>
                        <a:t>倒數</a:t>
                      </a:r>
                      <a:r>
                        <a:rPr lang="zh-TW" altLang="en-US" sz="2600" b="0" strike="sngStrike"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dobe Gurmukhi" panose="01010101010101010101" pitchFamily="50" charset="0"/>
                        </a:rPr>
                        <a:t>計時器</a:t>
                      </a:r>
                      <a:r>
                        <a:rPr lang="zh-TW" altLang="en-US" sz="2600" b="0" strike="noStrike"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dobe Gurmukhi" panose="01010101010101010101" pitchFamily="50" charset="0"/>
                        </a:rPr>
                        <a:t>    </a:t>
                      </a:r>
                      <a:r>
                        <a:rPr lang="zh-TW" altLang="en-US" sz="2600" b="0" strike="noStrike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dobe Gurmukhi" panose="01010101010101010101" pitchFamily="50" charset="0"/>
                        </a:rPr>
                        <a:t>正數計時器</a:t>
                      </a:r>
                      <a:endParaRPr lang="zh-TW" altLang="en-US" sz="2600" b="0" dirty="0">
                        <a:latin typeface="標楷體" panose="03000509000000000000" pitchFamily="65" charset="-120"/>
                        <a:ea typeface="標楷體" panose="03000509000000000000" pitchFamily="65" charset="-120"/>
                        <a:cs typeface="Adobe Gurmukhi" panose="01010101010101010101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46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600" b="0" dirty="0"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dobe Gurmukhi" panose="01010101010101010101" pitchFamily="50" charset="0"/>
                        </a:rPr>
                        <a:t>2.</a:t>
                      </a:r>
                      <a:r>
                        <a:rPr lang="zh-TW" altLang="en-US" sz="2600" b="0" dirty="0"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dobe Gurmukhi" panose="01010101010101010101" pitchFamily="50" charset="0"/>
                        </a:rPr>
                        <a:t> 遊戲說明鍵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291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600" b="0" dirty="0"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dobe Gurmukhi" panose="01010101010101010101" pitchFamily="50" charset="0"/>
                        </a:rPr>
                        <a:t>3.</a:t>
                      </a:r>
                      <a:r>
                        <a:rPr lang="zh-TW" altLang="en-US" sz="2600" b="0" dirty="0"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dobe Gurmukhi" panose="01010101010101010101" pitchFamily="50" charset="0"/>
                        </a:rPr>
                        <a:t> 玩家紀錄鍵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641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600" b="0" dirty="0"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dobe Gurmukhi" panose="01010101010101010101" pitchFamily="50" charset="0"/>
                        </a:rPr>
                        <a:t>4.</a:t>
                      </a:r>
                      <a:r>
                        <a:rPr lang="zh-TW" altLang="en-US" sz="2600" b="0" dirty="0"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dobe Gurmukhi" panose="01010101010101010101" pitchFamily="50" charset="0"/>
                        </a:rPr>
                        <a:t> </a:t>
                      </a:r>
                      <a:r>
                        <a:rPr lang="zh-TW" altLang="en-US" sz="2600" b="0" strike="sngStrike" dirty="0"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dobe Gurmukhi" panose="01010101010101010101" pitchFamily="50" charset="0"/>
                        </a:rPr>
                        <a:t>遊戲暫停鍵</a:t>
                      </a:r>
                      <a:r>
                        <a:rPr lang="zh-TW" altLang="en-US" sz="2600" b="0" strike="noStrike" dirty="0"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dobe Gurmukhi" panose="01010101010101010101" pitchFamily="50" charset="0"/>
                        </a:rPr>
                        <a:t>    </a:t>
                      </a:r>
                      <a:r>
                        <a:rPr lang="zh-TW" altLang="en-US" sz="2600" b="0" strike="noStrike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dobe Gurmukhi" panose="01010101010101010101" pitchFamily="50" charset="0"/>
                        </a:rPr>
                        <a:t>回主選單鍵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80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600" b="0" dirty="0"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dobe Gurmukhi" panose="01010101010101010101" pitchFamily="50" charset="0"/>
                        </a:rPr>
                        <a:t>5.</a:t>
                      </a:r>
                      <a:r>
                        <a:rPr lang="zh-TW" altLang="en-US" sz="2600" b="0" dirty="0"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dobe Gurmukhi" panose="01010101010101010101" pitchFamily="50" charset="0"/>
                        </a:rPr>
                        <a:t> </a:t>
                      </a:r>
                      <a:r>
                        <a:rPr lang="zh-TW" altLang="en-US" sz="2600" b="0" strike="sngStrike" dirty="0"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dobe Gurmukhi" panose="01010101010101010101" pitchFamily="50" charset="0"/>
                        </a:rPr>
                        <a:t>洗牌 </a:t>
                      </a:r>
                      <a:r>
                        <a:rPr lang="en-US" altLang="zh-TW" sz="2600" b="0" strike="sngStrike" dirty="0"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dobe Gurmukhi" panose="01010101010101010101" pitchFamily="50" charset="0"/>
                        </a:rPr>
                        <a:t>(</a:t>
                      </a:r>
                      <a:r>
                        <a:rPr lang="zh-TW" altLang="en-US" sz="2600" b="0" strike="sngStrike" dirty="0"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dobe Gurmukhi" panose="01010101010101010101" pitchFamily="50" charset="0"/>
                        </a:rPr>
                        <a:t>當至少有一組牌，卻無法連起來時</a:t>
                      </a:r>
                      <a:r>
                        <a:rPr lang="en-US" altLang="zh-TW" sz="2600" b="0" strike="sngStrike" dirty="0"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dobe Gurmukhi" panose="01010101010101010101" pitchFamily="50" charset="0"/>
                        </a:rPr>
                        <a:t>)</a:t>
                      </a:r>
                      <a:r>
                        <a:rPr lang="zh-TW" altLang="en-US" sz="2600" b="0" strike="noStrike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dobe Gurmukhi" panose="01010101010101010101" pitchFamily="50" charset="0"/>
                        </a:rPr>
                        <a:t> 一律改成</a:t>
                      </a:r>
                      <a:r>
                        <a:rPr lang="en-US" altLang="zh-TW" sz="2600" b="0" strike="noStrike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dobe Gurmukhi" panose="01010101010101010101" pitchFamily="50" charset="0"/>
                        </a:rPr>
                        <a:t>“</a:t>
                      </a:r>
                      <a:r>
                        <a:rPr lang="zh-TW" altLang="en-US" sz="2600" b="0" strike="noStrike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dobe Gurmukhi" panose="01010101010101010101" pitchFamily="50" charset="0"/>
                        </a:rPr>
                        <a:t>重新發牌</a:t>
                      </a:r>
                      <a:r>
                        <a:rPr lang="en-US" altLang="zh-TW" sz="2600" b="0" strike="noStrike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dobe Gurmukhi" panose="01010101010101010101" pitchFamily="50" charset="0"/>
                        </a:rPr>
                        <a:t>”</a:t>
                      </a:r>
                      <a:endParaRPr lang="zh-TW" altLang="en-US" sz="2600" b="0" strike="noStrike" dirty="0">
                        <a:solidFill>
                          <a:srgbClr val="FF0000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Adobe Gurmukhi" panose="01010101010101010101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577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600" b="0" dirty="0"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dobe Gurmukhi" panose="01010101010101010101" pitchFamily="50" charset="0"/>
                        </a:rPr>
                        <a:t>6.</a:t>
                      </a:r>
                      <a:r>
                        <a:rPr lang="zh-TW" altLang="en-US" sz="2600" b="0" dirty="0"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dobe Gurmukhi" panose="01010101010101010101" pitchFamily="50" charset="0"/>
                        </a:rPr>
                        <a:t> 重新發牌 </a:t>
                      </a:r>
                      <a:r>
                        <a:rPr lang="en-US" altLang="zh-TW" sz="2600" b="0" dirty="0"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dobe Gurmukhi" panose="01010101010101010101" pitchFamily="50" charset="0"/>
                        </a:rPr>
                        <a:t>(</a:t>
                      </a:r>
                      <a:r>
                        <a:rPr lang="zh-TW" altLang="en-US" sz="2600" b="0" dirty="0"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dobe Gurmukhi" panose="01010101010101010101" pitchFamily="50" charset="0"/>
                        </a:rPr>
                        <a:t>當畫面上已經沒有任何一組牌時，必須發新牌</a:t>
                      </a:r>
                      <a:r>
                        <a:rPr lang="en-US" altLang="zh-TW" sz="2600" b="0" dirty="0"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dobe Gurmukhi" panose="01010101010101010101" pitchFamily="50" charset="0"/>
                        </a:rPr>
                        <a:t>)</a:t>
                      </a:r>
                      <a:endParaRPr lang="zh-TW" altLang="en-US" sz="2600" b="0" dirty="0">
                        <a:latin typeface="標楷體" panose="03000509000000000000" pitchFamily="65" charset="-120"/>
                        <a:ea typeface="標楷體" panose="03000509000000000000" pitchFamily="65" charset="-120"/>
                        <a:cs typeface="Adobe Gurmukhi" panose="01010101010101010101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579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600" b="0" dirty="0"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dobe Gurmukhi" panose="01010101010101010101" pitchFamily="50" charset="0"/>
                        </a:rPr>
                        <a:t>7. </a:t>
                      </a:r>
                      <a:r>
                        <a:rPr lang="zh-TW" altLang="en-US" sz="2600" b="0" dirty="0"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dobe Gurmukhi" panose="01010101010101010101" pitchFamily="50" charset="0"/>
                        </a:rPr>
                        <a:t>選擇關卡 </a:t>
                      </a:r>
                      <a:endParaRPr lang="en-US" altLang="zh-TW" sz="2600" b="0" dirty="0">
                        <a:latin typeface="標楷體" panose="03000509000000000000" pitchFamily="65" charset="-120"/>
                        <a:ea typeface="標楷體" panose="03000509000000000000" pitchFamily="65" charset="-120"/>
                        <a:cs typeface="Adobe Gurmukhi" panose="01010101010101010101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517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600" b="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dobe Gurmukhi" panose="01010101010101010101" pitchFamily="50" charset="0"/>
                        </a:rPr>
                        <a:t>8. </a:t>
                      </a:r>
                      <a:r>
                        <a:rPr lang="zh-TW" altLang="en-US" sz="2600" b="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dobe Gurmukhi" panose="01010101010101010101" pitchFamily="50" charset="0"/>
                        </a:rPr>
                        <a:t>音樂開關</a:t>
                      </a:r>
                      <a:endParaRPr lang="en-US" altLang="zh-TW" sz="2600" b="0" dirty="0">
                        <a:solidFill>
                          <a:srgbClr val="FF0000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Adobe Gurmukhi" panose="01010101010101010101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837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600" b="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dobe Gurmukhi" panose="01010101010101010101" pitchFamily="50" charset="0"/>
                        </a:rPr>
                        <a:t>9. </a:t>
                      </a:r>
                      <a:r>
                        <a:rPr lang="zh-TW" altLang="en-US" sz="2600" b="0" dirty="0">
                          <a:solidFill>
                            <a:srgbClr val="FF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dobe Gurmukhi" panose="01010101010101010101" pitchFamily="50" charset="0"/>
                        </a:rPr>
                        <a:t>規則說明</a:t>
                      </a:r>
                      <a:endParaRPr lang="en-US" altLang="zh-TW" sz="2600" b="0" dirty="0">
                        <a:solidFill>
                          <a:srgbClr val="FF0000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Adobe Gurmukhi" panose="01010101010101010101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392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3238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>
            <a:extLst>
              <a:ext uri="{FF2B5EF4-FFF2-40B4-BE49-F238E27FC236}">
                <a16:creationId xmlns:a16="http://schemas.microsoft.com/office/drawing/2014/main" id="{DE7BE4D7-6D12-4109-81D6-AF427203A5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1" b="17777"/>
          <a:stretch/>
        </p:blipFill>
        <p:spPr>
          <a:xfrm>
            <a:off x="4311056" y="820376"/>
            <a:ext cx="3069914" cy="519434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811C8C6-8887-4089-ADCB-40D786B51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展示畫面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0CE1A875-1568-4298-8FF5-A2933203F6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84" b="18074"/>
          <a:stretch/>
        </p:blipFill>
        <p:spPr>
          <a:xfrm>
            <a:off x="7836576" y="820376"/>
            <a:ext cx="3069914" cy="5194344"/>
          </a:xfrm>
          <a:prstGeom prst="rect">
            <a:avLst/>
          </a:prstGeom>
        </p:spPr>
      </p:pic>
      <p:sp>
        <p:nvSpPr>
          <p:cNvPr id="25" name="標題 1">
            <a:extLst>
              <a:ext uri="{FF2B5EF4-FFF2-40B4-BE49-F238E27FC236}">
                <a16:creationId xmlns:a16="http://schemas.microsoft.com/office/drawing/2014/main" id="{FDBF639E-41D8-4880-A385-6B7A72531961}"/>
              </a:ext>
            </a:extLst>
          </p:cNvPr>
          <p:cNvSpPr txBox="1">
            <a:spLocks/>
          </p:cNvSpPr>
          <p:nvPr/>
        </p:nvSpPr>
        <p:spPr>
          <a:xfrm>
            <a:off x="879638" y="2277035"/>
            <a:ext cx="2799079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600" dirty="0">
                <a:ea typeface="標楷體" panose="03000509000000000000" pitchFamily="65" charset="-120"/>
              </a:rPr>
              <a:t>1. </a:t>
            </a:r>
            <a:r>
              <a:rPr lang="zh-TW" altLang="en-US" sz="2600" dirty="0">
                <a:ea typeface="標楷體" panose="03000509000000000000" pitchFamily="65" charset="-120"/>
              </a:rPr>
              <a:t>主選單</a:t>
            </a:r>
            <a:r>
              <a:rPr lang="en-US" altLang="zh-TW" sz="2600" dirty="0">
                <a:ea typeface="標楷體" panose="03000509000000000000" pitchFamily="65" charset="-120"/>
              </a:rPr>
              <a:t>(menu)</a:t>
            </a:r>
            <a:endParaRPr lang="zh-TW" altLang="en-US" sz="2600" dirty="0">
              <a:ea typeface="標楷體" panose="03000509000000000000" pitchFamily="65" charset="-120"/>
            </a:endParaRPr>
          </a:p>
        </p:txBody>
      </p:sp>
      <p:sp>
        <p:nvSpPr>
          <p:cNvPr id="29" name="標題 1">
            <a:extLst>
              <a:ext uri="{FF2B5EF4-FFF2-40B4-BE49-F238E27FC236}">
                <a16:creationId xmlns:a16="http://schemas.microsoft.com/office/drawing/2014/main" id="{A0C4B3E6-1E22-4DA2-9340-55AE9DE74F04}"/>
              </a:ext>
            </a:extLst>
          </p:cNvPr>
          <p:cNvSpPr txBox="1">
            <a:spLocks/>
          </p:cNvSpPr>
          <p:nvPr/>
        </p:nvSpPr>
        <p:spPr>
          <a:xfrm>
            <a:off x="4709161" y="0"/>
            <a:ext cx="6487159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600" dirty="0">
                <a:ea typeface="標楷體" panose="03000509000000000000" pitchFamily="65" charset="-120"/>
              </a:rPr>
              <a:t>         英文版</a:t>
            </a:r>
            <a:r>
              <a:rPr lang="en-US" altLang="zh-TW" sz="2600" dirty="0">
                <a:ea typeface="標楷體" panose="03000509000000000000" pitchFamily="65" charset="-120"/>
              </a:rPr>
              <a:t>			</a:t>
            </a:r>
            <a:r>
              <a:rPr lang="zh-TW" altLang="en-US" sz="2600" dirty="0">
                <a:ea typeface="標楷體" panose="03000509000000000000" pitchFamily="65" charset="-120"/>
              </a:rPr>
              <a:t>       中文版</a:t>
            </a:r>
          </a:p>
        </p:txBody>
      </p:sp>
    </p:spTree>
    <p:extLst>
      <p:ext uri="{BB962C8B-B14F-4D97-AF65-F5344CB8AC3E}">
        <p14:creationId xmlns:p14="http://schemas.microsoft.com/office/powerpoint/2010/main" val="1496064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標題 1">
            <a:extLst>
              <a:ext uri="{FF2B5EF4-FFF2-40B4-BE49-F238E27FC236}">
                <a16:creationId xmlns:a16="http://schemas.microsoft.com/office/drawing/2014/main" id="{FDBF639E-41D8-4880-A385-6B7A72531961}"/>
              </a:ext>
            </a:extLst>
          </p:cNvPr>
          <p:cNvSpPr txBox="1">
            <a:spLocks/>
          </p:cNvSpPr>
          <p:nvPr/>
        </p:nvSpPr>
        <p:spPr>
          <a:xfrm>
            <a:off x="879638" y="2277035"/>
            <a:ext cx="2799079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600" dirty="0"/>
              <a:t>2. 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遊戲進行畫面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B4CED77-1A23-4F9C-A0D9-88E57FE8C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844" y="913803"/>
            <a:ext cx="3069913" cy="519434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2457460-140C-4D81-B5E1-416B1B4C0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157" y="913803"/>
            <a:ext cx="3069913" cy="5194344"/>
          </a:xfrm>
          <a:prstGeom prst="rect">
            <a:avLst/>
          </a:prstGeom>
        </p:spPr>
      </p:pic>
      <p:sp>
        <p:nvSpPr>
          <p:cNvPr id="13" name="標題 1">
            <a:extLst>
              <a:ext uri="{FF2B5EF4-FFF2-40B4-BE49-F238E27FC236}">
                <a16:creationId xmlns:a16="http://schemas.microsoft.com/office/drawing/2014/main" id="{A962EDF4-2A62-44DE-9823-B6B554F539D5}"/>
              </a:ext>
            </a:extLst>
          </p:cNvPr>
          <p:cNvSpPr txBox="1">
            <a:spLocks/>
          </p:cNvSpPr>
          <p:nvPr/>
        </p:nvSpPr>
        <p:spPr>
          <a:xfrm>
            <a:off x="4709161" y="0"/>
            <a:ext cx="6487159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600" dirty="0">
                <a:ea typeface="標楷體" panose="03000509000000000000" pitchFamily="65" charset="-120"/>
              </a:rPr>
              <a:t>         英文版</a:t>
            </a:r>
            <a:r>
              <a:rPr lang="en-US" altLang="zh-TW" sz="2600" dirty="0">
                <a:ea typeface="標楷體" panose="03000509000000000000" pitchFamily="65" charset="-120"/>
              </a:rPr>
              <a:t>			</a:t>
            </a:r>
            <a:r>
              <a:rPr lang="zh-TW" altLang="en-US" sz="2600" dirty="0">
                <a:ea typeface="標楷體" panose="03000509000000000000" pitchFamily="65" charset="-120"/>
              </a:rPr>
              <a:t>       中文版</a:t>
            </a:r>
          </a:p>
        </p:txBody>
      </p:sp>
    </p:spTree>
    <p:extLst>
      <p:ext uri="{BB962C8B-B14F-4D97-AF65-F5344CB8AC3E}">
        <p14:creationId xmlns:p14="http://schemas.microsoft.com/office/powerpoint/2010/main" val="1771314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標題 1">
            <a:extLst>
              <a:ext uri="{FF2B5EF4-FFF2-40B4-BE49-F238E27FC236}">
                <a16:creationId xmlns:a16="http://schemas.microsoft.com/office/drawing/2014/main" id="{FDBF639E-41D8-4880-A385-6B7A72531961}"/>
              </a:ext>
            </a:extLst>
          </p:cNvPr>
          <p:cNvSpPr txBox="1">
            <a:spLocks/>
          </p:cNvSpPr>
          <p:nvPr/>
        </p:nvSpPr>
        <p:spPr>
          <a:xfrm>
            <a:off x="879638" y="2277035"/>
            <a:ext cx="2799079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600" dirty="0"/>
              <a:t>3. 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過關畫面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50E69BBE-87AF-4236-B9D7-11BDA138278E}"/>
              </a:ext>
            </a:extLst>
          </p:cNvPr>
          <p:cNvSpPr txBox="1">
            <a:spLocks/>
          </p:cNvSpPr>
          <p:nvPr/>
        </p:nvSpPr>
        <p:spPr>
          <a:xfrm>
            <a:off x="4709161" y="0"/>
            <a:ext cx="6487159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600" dirty="0">
                <a:ea typeface="標楷體" panose="03000509000000000000" pitchFamily="65" charset="-120"/>
              </a:rPr>
              <a:t>         英文版</a:t>
            </a:r>
            <a:r>
              <a:rPr lang="en-US" altLang="zh-TW" sz="2600" dirty="0">
                <a:ea typeface="標楷體" panose="03000509000000000000" pitchFamily="65" charset="-120"/>
              </a:rPr>
              <a:t>			</a:t>
            </a:r>
            <a:r>
              <a:rPr lang="zh-TW" altLang="en-US" sz="2600" dirty="0">
                <a:ea typeface="標楷體" panose="03000509000000000000" pitchFamily="65" charset="-120"/>
              </a:rPr>
              <a:t>       中文版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08D7B29-070B-45AB-ABA1-373077D24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572" y="883329"/>
            <a:ext cx="2387368" cy="504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4C10D04-A27F-441C-92A0-2708593CE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161" y="883329"/>
            <a:ext cx="238736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29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標題 1">
            <a:extLst>
              <a:ext uri="{FF2B5EF4-FFF2-40B4-BE49-F238E27FC236}">
                <a16:creationId xmlns:a16="http://schemas.microsoft.com/office/drawing/2014/main" id="{FDBF639E-41D8-4880-A385-6B7A72531961}"/>
              </a:ext>
            </a:extLst>
          </p:cNvPr>
          <p:cNvSpPr txBox="1">
            <a:spLocks/>
          </p:cNvSpPr>
          <p:nvPr/>
        </p:nvSpPr>
        <p:spPr>
          <a:xfrm>
            <a:off x="879638" y="2277035"/>
            <a:ext cx="2799079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600" dirty="0"/>
              <a:t>4. 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規則說明</a:t>
            </a: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DB570EBD-C6C8-4FB7-BE27-77563CDD5D4E}"/>
              </a:ext>
            </a:extLst>
          </p:cNvPr>
          <p:cNvSpPr txBox="1">
            <a:spLocks/>
          </p:cNvSpPr>
          <p:nvPr/>
        </p:nvSpPr>
        <p:spPr>
          <a:xfrm>
            <a:off x="4709161" y="0"/>
            <a:ext cx="6487159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600" dirty="0">
                <a:ea typeface="標楷體" panose="03000509000000000000" pitchFamily="65" charset="-120"/>
              </a:rPr>
              <a:t>         英文版</a:t>
            </a:r>
            <a:r>
              <a:rPr lang="en-US" altLang="zh-TW" sz="2600" dirty="0">
                <a:ea typeface="標楷體" panose="03000509000000000000" pitchFamily="65" charset="-120"/>
              </a:rPr>
              <a:t>			</a:t>
            </a:r>
            <a:r>
              <a:rPr lang="zh-TW" altLang="en-US" sz="2600" dirty="0">
                <a:ea typeface="標楷體" panose="03000509000000000000" pitchFamily="65" charset="-120"/>
              </a:rPr>
              <a:t>       中文版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44F3300-7BCA-4304-BE84-3212F5CA1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751" y="909000"/>
            <a:ext cx="2387368" cy="504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04D9C9D-172F-45AA-8B42-6DD306B94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480" y="909000"/>
            <a:ext cx="2387368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381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標題 1">
            <a:extLst>
              <a:ext uri="{FF2B5EF4-FFF2-40B4-BE49-F238E27FC236}">
                <a16:creationId xmlns:a16="http://schemas.microsoft.com/office/drawing/2014/main" id="{FDBF639E-41D8-4880-A385-6B7A72531961}"/>
              </a:ext>
            </a:extLst>
          </p:cNvPr>
          <p:cNvSpPr txBox="1">
            <a:spLocks/>
          </p:cNvSpPr>
          <p:nvPr/>
        </p:nvSpPr>
        <p:spPr>
          <a:xfrm>
            <a:off x="879638" y="2337995"/>
            <a:ext cx="2799079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600" dirty="0"/>
              <a:t>5. 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關卡選擇 </a:t>
            </a:r>
            <a:r>
              <a:rPr lang="en-US" altLang="zh-TW" sz="2600" dirty="0"/>
              <a:t>&amp;</a:t>
            </a:r>
          </a:p>
          <a:p>
            <a:endParaRPr lang="en-US" altLang="zh-TW" sz="2600" dirty="0"/>
          </a:p>
          <a:p>
            <a:r>
              <a:rPr lang="zh-TW" altLang="en-US" sz="2600" dirty="0"/>
              <a:t>     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設定畫面</a:t>
            </a:r>
          </a:p>
        </p:txBody>
      </p:sp>
      <p:sp>
        <p:nvSpPr>
          <p:cNvPr id="26" name="標題 1">
            <a:extLst>
              <a:ext uri="{FF2B5EF4-FFF2-40B4-BE49-F238E27FC236}">
                <a16:creationId xmlns:a16="http://schemas.microsoft.com/office/drawing/2014/main" id="{0DE6FA9C-7C34-49D1-9C2C-2582DA7E47B0}"/>
              </a:ext>
            </a:extLst>
          </p:cNvPr>
          <p:cNvSpPr txBox="1">
            <a:spLocks/>
          </p:cNvSpPr>
          <p:nvPr/>
        </p:nvSpPr>
        <p:spPr>
          <a:xfrm>
            <a:off x="4709161" y="0"/>
            <a:ext cx="6487159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600" dirty="0"/>
              <a:t>         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關卡選擇</a:t>
            </a:r>
            <a:r>
              <a:rPr lang="en-US" altLang="zh-TW" sz="2600" dirty="0"/>
              <a:t>	</a:t>
            </a:r>
            <a:r>
              <a:rPr lang="zh-TW" altLang="en-US" sz="2600" dirty="0"/>
              <a:t>                          </a:t>
            </a: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遊戲設定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2850D5C-7F1D-41D1-A694-437F546BA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316" y="969960"/>
            <a:ext cx="2387368" cy="504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E3006D2-6230-4E84-BB54-473F623A0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3283" y="969960"/>
            <a:ext cx="2387368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5375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主要賽事">
  <a:themeElements>
    <a:clrScheme name="藍色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主要賽事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主要賽事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E3530EC-BA5B-407C-9B36-00820F39551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</TotalTime>
  <Words>524</Words>
  <Application>Microsoft Office PowerPoint</Application>
  <PresentationFormat>寬螢幕</PresentationFormat>
  <Paragraphs>69</Paragraphs>
  <Slides>23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29" baseType="lpstr">
      <vt:lpstr>標楷體</vt:lpstr>
      <vt:lpstr>標楷體</vt:lpstr>
      <vt:lpstr>Arial</vt:lpstr>
      <vt:lpstr>Calibri</vt:lpstr>
      <vt:lpstr>Impact</vt:lpstr>
      <vt:lpstr>主要賽事</vt:lpstr>
      <vt:lpstr>No.10</vt:lpstr>
      <vt:lpstr>系統概述與特色</vt:lpstr>
      <vt:lpstr>靈感來源</vt:lpstr>
      <vt:lpstr>可提供之功能</vt:lpstr>
      <vt:lpstr>展示畫面</vt:lpstr>
      <vt:lpstr>PowerPoint 簡報</vt:lpstr>
      <vt:lpstr>PowerPoint 簡報</vt:lpstr>
      <vt:lpstr>PowerPoint 簡報</vt:lpstr>
      <vt:lpstr>PowerPoint 簡報</vt:lpstr>
      <vt:lpstr>呈現影片</vt:lpstr>
      <vt:lpstr>UML Class Diagram</vt:lpstr>
      <vt:lpstr>UML Activity Diagram </vt:lpstr>
      <vt:lpstr>所引用之open source library</vt:lpstr>
      <vt:lpstr>上課未教過之套件(直接import)</vt:lpstr>
      <vt:lpstr>上課未教過之套件(使用lambda而省略)</vt:lpstr>
      <vt:lpstr>其他Android套件</vt:lpstr>
      <vt:lpstr>問題&amp;討論</vt:lpstr>
      <vt:lpstr>問題&amp;討論</vt:lpstr>
      <vt:lpstr>未來展望</vt:lpstr>
      <vt:lpstr>工作時程與分配</vt:lpstr>
      <vt:lpstr>外部連結</vt:lpstr>
      <vt:lpstr>end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No.10</dc:title>
  <dc:creator>swampfire_0906</dc:creator>
  <cp:lastModifiedBy>星野 幸美</cp:lastModifiedBy>
  <cp:revision>46</cp:revision>
  <dcterms:created xsi:type="dcterms:W3CDTF">2020-06-14T23:06:23Z</dcterms:created>
  <dcterms:modified xsi:type="dcterms:W3CDTF">2020-06-17T07:12:59Z</dcterms:modified>
</cp:coreProperties>
</file>